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oboto Medium"/>
      <p:regular r:id="rId17"/>
    </p:embeddedFont>
    <p:embeddedFont>
      <p:font typeface="Roboto Medium"/>
      <p:regular r:id="rId18"/>
    </p:embeddedFont>
    <p:embeddedFont>
      <p:font typeface="Roboto Medium"/>
      <p:regular r:id="rId19"/>
    </p:embeddedFont>
    <p:embeddedFont>
      <p:font typeface="Roboto Medium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10.svg>
</file>

<file path=ppt/media/image-10-11.png>
</file>

<file path=ppt/media/image-10-12.sv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-9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9-1.png>
</file>

<file path=ppt/media/image-9-2.png>
</file>

<file path=ppt/media/image-9-3.svg>
</file>

<file path=ppt/media/image-9-4.png>
</file>

<file path=ppt/media/image-9-5.svg>
</file>

<file path=ppt/media/image-9-6.png>
</file>

<file path=ppt/media/image-9-7.svg>
</file>

<file path=ppt/media/image-9-8.png>
</file>

<file path=ppt/media/image-9-9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image" Target="../media/image-10-9.png"/><Relationship Id="rId10" Type="http://schemas.openxmlformats.org/officeDocument/2006/relationships/image" Target="../media/image-10-10.svg"/><Relationship Id="rId11" Type="http://schemas.openxmlformats.org/officeDocument/2006/relationships/image" Target="../media/image-10-11.png"/><Relationship Id="rId12" Type="http://schemas.openxmlformats.org/officeDocument/2006/relationships/image" Target="../media/image-10-12.svg"/><Relationship Id="rId13" Type="http://schemas.openxmlformats.org/officeDocument/2006/relationships/slideLayout" Target="../slideLayouts/slideLayout11.xml"/><Relationship Id="rId1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image" Target="../media/image-9-4.png"/><Relationship Id="rId5" Type="http://schemas.openxmlformats.org/officeDocument/2006/relationships/image" Target="../media/image-9-5.svg"/><Relationship Id="rId6" Type="http://schemas.openxmlformats.org/officeDocument/2006/relationships/image" Target="../media/image-9-6.png"/><Relationship Id="rId7" Type="http://schemas.openxmlformats.org/officeDocument/2006/relationships/image" Target="../media/image-9-7.svg"/><Relationship Id="rId8" Type="http://schemas.openxmlformats.org/officeDocument/2006/relationships/image" Target="../media/image-9-8.png"/><Relationship Id="rId9" Type="http://schemas.openxmlformats.org/officeDocument/2006/relationships/image" Target="../media/image-9-9.svg"/><Relationship Id="rId10" Type="http://schemas.openxmlformats.org/officeDocument/2006/relationships/slideLayout" Target="../slideLayouts/slideLayout10.xml"/><Relationship Id="rId11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0009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Bird Strikes in Aviation: Simple Data Insights for Safer Flights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665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Making air travel safer through real collision data analysis from 2000-2011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2465"/>
            <a:ext cx="7337822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Practical Solutions for Safer Skies</a:t>
            </a:r>
            <a:endParaRPr lang="en-US" sz="37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1660446"/>
            <a:ext cx="481965" cy="48196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16737" y="1774865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Advanced Detection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1516737" y="2191703"/>
            <a:ext cx="5677972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Deploy bird radar systems at high-traffic airports to provide real-time avian activity monitoring</a:t>
            </a:r>
            <a:endParaRPr lang="en-US" sz="15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35691" y="1660446"/>
            <a:ext cx="481965" cy="4819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158639" y="1774865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Habitat Management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8158639" y="2191703"/>
            <a:ext cx="5677972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Clear bird-attracting areas near runways through systematic vegetation and waste control</a:t>
            </a:r>
            <a:endParaRPr lang="en-US" sz="15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3790" y="3193971"/>
            <a:ext cx="481965" cy="48196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516737" y="3308390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Enhanced Warnings</a:t>
            </a: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1516737" y="3725227"/>
            <a:ext cx="5677972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Improve pilot alert systems for high-risk locations and critical flight phases</a:t>
            </a:r>
            <a:endParaRPr lang="en-US" sz="15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35691" y="3193971"/>
            <a:ext cx="481965" cy="48196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158639" y="3308390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Post-Strike Protocols</a:t>
            </a:r>
            <a:endParaRPr lang="en-US" sz="1850" dirty="0"/>
          </a:p>
        </p:txBody>
      </p:sp>
      <p:sp>
        <p:nvSpPr>
          <p:cNvPr id="14" name="Text 8"/>
          <p:cNvSpPr/>
          <p:nvPr/>
        </p:nvSpPr>
        <p:spPr>
          <a:xfrm>
            <a:off x="8158639" y="3725227"/>
            <a:ext cx="5677972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Conduct thorough aircraft inspections after every reported bird strike incident</a:t>
            </a:r>
            <a:endParaRPr lang="en-US" sz="15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93790" y="4727496"/>
            <a:ext cx="481965" cy="48196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516737" y="4841915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Pilot Training</a:t>
            </a:r>
            <a:endParaRPr lang="en-US" sz="1850" dirty="0"/>
          </a:p>
        </p:txBody>
      </p:sp>
      <p:sp>
        <p:nvSpPr>
          <p:cNvPr id="17" name="Text 10"/>
          <p:cNvSpPr/>
          <p:nvPr/>
        </p:nvSpPr>
        <p:spPr>
          <a:xfrm>
            <a:off x="1516737" y="5258753"/>
            <a:ext cx="5677972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Enhance detection and avoidance skills through specialised bird strike awareness programmes</a:t>
            </a:r>
            <a:endParaRPr lang="en-US" sz="1500" dirty="0"/>
          </a:p>
        </p:txBody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435691" y="4727496"/>
            <a:ext cx="481965" cy="481965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8158639" y="4841915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Data Sharing</a:t>
            </a:r>
            <a:endParaRPr lang="en-US" sz="1850" dirty="0"/>
          </a:p>
        </p:txBody>
      </p:sp>
      <p:sp>
        <p:nvSpPr>
          <p:cNvPr id="20" name="Text 12"/>
          <p:cNvSpPr/>
          <p:nvPr/>
        </p:nvSpPr>
        <p:spPr>
          <a:xfrm>
            <a:off x="8158639" y="5258753"/>
            <a:ext cx="5677972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Foster cross-team communication to disseminate strike patterns and prevention strategies</a:t>
            </a:r>
            <a:endParaRPr lang="en-US" sz="1500" dirty="0"/>
          </a:p>
        </p:txBody>
      </p:sp>
      <p:sp>
        <p:nvSpPr>
          <p:cNvPr id="21" name="Shape 13"/>
          <p:cNvSpPr/>
          <p:nvPr/>
        </p:nvSpPr>
        <p:spPr>
          <a:xfrm>
            <a:off x="793790" y="6092309"/>
            <a:ext cx="6424970" cy="1464826"/>
          </a:xfrm>
          <a:prstGeom prst="roundRect">
            <a:avLst>
              <a:gd name="adj" fmla="val 7491"/>
            </a:avLst>
          </a:prstGeom>
          <a:solidFill>
            <a:srgbClr val="000018">
              <a:alpha val="95000"/>
            </a:srgbClr>
          </a:solidFill>
          <a:ln w="22860">
            <a:solidFill>
              <a:srgbClr val="313E80"/>
            </a:solidFill>
            <a:prstDash val="solid"/>
          </a:ln>
        </p:spPr>
      </p:sp>
      <p:sp>
        <p:nvSpPr>
          <p:cNvPr id="22" name="Shape 14"/>
          <p:cNvSpPr/>
          <p:nvPr/>
        </p:nvSpPr>
        <p:spPr>
          <a:xfrm>
            <a:off x="770930" y="6092309"/>
            <a:ext cx="91440" cy="1464826"/>
          </a:xfrm>
          <a:prstGeom prst="roundRect">
            <a:avLst>
              <a:gd name="adj" fmla="val 88558"/>
            </a:avLst>
          </a:prstGeom>
          <a:solidFill>
            <a:srgbClr val="5A6ED8"/>
          </a:solidFill>
          <a:ln/>
        </p:spPr>
      </p:sp>
      <p:sp>
        <p:nvSpPr>
          <p:cNvPr id="23" name="Text 15"/>
          <p:cNvSpPr/>
          <p:nvPr/>
        </p:nvSpPr>
        <p:spPr>
          <a:xfrm>
            <a:off x="1077992" y="6307931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Key Insight</a:t>
            </a:r>
            <a:endParaRPr lang="en-US" sz="1850" dirty="0"/>
          </a:p>
        </p:txBody>
      </p:sp>
      <p:sp>
        <p:nvSpPr>
          <p:cNvPr id="24" name="Text 16"/>
          <p:cNvSpPr/>
          <p:nvPr/>
        </p:nvSpPr>
        <p:spPr>
          <a:xfrm>
            <a:off x="1077992" y="6724769"/>
            <a:ext cx="5925145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Most strikes occur during approach and landing at low altitudes—concentrate prevention efforts on these critical phases</a:t>
            </a:r>
            <a:endParaRPr lang="en-US" sz="1500" dirty="0"/>
          </a:p>
        </p:txBody>
      </p:sp>
      <p:sp>
        <p:nvSpPr>
          <p:cNvPr id="25" name="Shape 17"/>
          <p:cNvSpPr/>
          <p:nvPr/>
        </p:nvSpPr>
        <p:spPr>
          <a:xfrm>
            <a:off x="7411522" y="6092309"/>
            <a:ext cx="6425089" cy="1464826"/>
          </a:xfrm>
          <a:prstGeom prst="roundRect">
            <a:avLst>
              <a:gd name="adj" fmla="val 7491"/>
            </a:avLst>
          </a:prstGeom>
          <a:solidFill>
            <a:srgbClr val="000018">
              <a:alpha val="95000"/>
            </a:srgbClr>
          </a:solidFill>
          <a:ln w="22860">
            <a:solidFill>
              <a:srgbClr val="313E80"/>
            </a:solidFill>
            <a:prstDash val="solid"/>
          </a:ln>
        </p:spPr>
      </p:sp>
      <p:sp>
        <p:nvSpPr>
          <p:cNvPr id="26" name="Shape 18"/>
          <p:cNvSpPr/>
          <p:nvPr/>
        </p:nvSpPr>
        <p:spPr>
          <a:xfrm>
            <a:off x="7388662" y="6092309"/>
            <a:ext cx="91440" cy="1464826"/>
          </a:xfrm>
          <a:prstGeom prst="roundRect">
            <a:avLst>
              <a:gd name="adj" fmla="val 88558"/>
            </a:avLst>
          </a:prstGeom>
          <a:solidFill>
            <a:srgbClr val="5A6ED8"/>
          </a:solidFill>
          <a:ln/>
        </p:spPr>
      </p:sp>
      <p:sp>
        <p:nvSpPr>
          <p:cNvPr id="27" name="Text 19"/>
          <p:cNvSpPr/>
          <p:nvPr/>
        </p:nvSpPr>
        <p:spPr>
          <a:xfrm>
            <a:off x="7695724" y="6307931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Cost Focus</a:t>
            </a:r>
            <a:endParaRPr lang="en-US" sz="1850" dirty="0"/>
          </a:p>
        </p:txBody>
      </p:sp>
      <p:sp>
        <p:nvSpPr>
          <p:cNvPr id="28" name="Text 20"/>
          <p:cNvSpPr/>
          <p:nvPr/>
        </p:nvSpPr>
        <p:spPr>
          <a:xfrm>
            <a:off x="7695724" y="6724769"/>
            <a:ext cx="5925264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Target high-expense species and busy airports to maximise return on safety investments</a:t>
            </a: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006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Project Overview: Understanding the Challenge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985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Our Goal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566279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Analyse bird collision data to improve flight safety and reduce operational costs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8818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Data Source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280190" y="5462945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Comprehensive reports of bird strikes spanning 2000-2011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342721" y="2985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Key Focus Areas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42721" y="356627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Safety protocols and operational impacts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42721" y="437138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Wildlife management strategies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42721" y="517648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Cost reduction opportunities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42721" y="561867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Risk mitigation and regulatory compliance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342721" y="642377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Pilot awareness and training enhancements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45676"/>
            <a:ext cx="5225296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When Bird Strikes Happen Most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793790" y="1401247"/>
            <a:ext cx="1304282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Critical flight phases and aircraft vulnerability patterns</a:t>
            </a:r>
            <a:endParaRPr lang="en-US" sz="11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15478" y="1802844"/>
            <a:ext cx="10799445" cy="4750713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793790" y="6719411"/>
            <a:ext cx="6447711" cy="864513"/>
          </a:xfrm>
          <a:prstGeom prst="roundRect">
            <a:avLst>
              <a:gd name="adj" fmla="val 7163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48809" y="6874431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Critical Insight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948809" y="7193161"/>
            <a:ext cx="613767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Most strikes occur during approach and take-off—when aircraft are closest to ground level</a:t>
            </a:r>
            <a:endParaRPr lang="en-US" sz="1150" dirty="0"/>
          </a:p>
        </p:txBody>
      </p:sp>
      <p:sp>
        <p:nvSpPr>
          <p:cNvPr id="8" name="Shape 5"/>
          <p:cNvSpPr/>
          <p:nvPr/>
        </p:nvSpPr>
        <p:spPr>
          <a:xfrm>
            <a:off x="7388900" y="6719411"/>
            <a:ext cx="6447711" cy="864513"/>
          </a:xfrm>
          <a:prstGeom prst="roundRect">
            <a:avLst>
              <a:gd name="adj" fmla="val 7163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543919" y="6874431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Aircraft Most Affected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7543919" y="7193161"/>
            <a:ext cx="613767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B-737 series and A-320 family experience highest strike rates</a:t>
            </a:r>
            <a:endParaRPr lang="en-US" sz="11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8418"/>
            <a:ext cx="5231368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Birds Involved: Wildlife Patterns</a:t>
            </a:r>
            <a:endParaRPr lang="en-US" sz="2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76337" y="1433989"/>
            <a:ext cx="8477726" cy="474749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93790" y="6347341"/>
            <a:ext cx="6447711" cy="1203841"/>
          </a:xfrm>
          <a:prstGeom prst="roundRect">
            <a:avLst>
              <a:gd name="adj" fmla="val 5144"/>
            </a:avLst>
          </a:prstGeom>
          <a:solidFill>
            <a:srgbClr val="000018">
              <a:alpha val="95000"/>
            </a:srgbClr>
          </a:solidFill>
          <a:ln w="15240">
            <a:solidFill>
              <a:srgbClr val="313E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56429" y="6509980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Common Outcome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956429" y="6828711"/>
            <a:ext cx="612243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Precautionary Landing: 63,078 incidents</a:t>
            </a:r>
            <a:endParaRPr lang="en-US" sz="1150" dirty="0"/>
          </a:p>
        </p:txBody>
      </p:sp>
      <p:sp>
        <p:nvSpPr>
          <p:cNvPr id="7" name="Text 4"/>
          <p:cNvSpPr/>
          <p:nvPr/>
        </p:nvSpPr>
        <p:spPr>
          <a:xfrm>
            <a:off x="956429" y="7152799"/>
            <a:ext cx="612243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Most strikes lead to safe inspections rather than emergencies</a:t>
            </a:r>
            <a:endParaRPr lang="en-US" sz="1150" dirty="0"/>
          </a:p>
        </p:txBody>
      </p:sp>
      <p:sp>
        <p:nvSpPr>
          <p:cNvPr id="8" name="Shape 5"/>
          <p:cNvSpPr/>
          <p:nvPr/>
        </p:nvSpPr>
        <p:spPr>
          <a:xfrm>
            <a:off x="7388900" y="6347341"/>
            <a:ext cx="6447711" cy="1203841"/>
          </a:xfrm>
          <a:prstGeom prst="roundRect">
            <a:avLst>
              <a:gd name="adj" fmla="val 5144"/>
            </a:avLst>
          </a:prstGeom>
          <a:solidFill>
            <a:srgbClr val="000018">
              <a:alpha val="95000"/>
            </a:srgbClr>
          </a:solidFill>
          <a:ln w="15240">
            <a:solidFill>
              <a:srgbClr val="313E8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551539" y="6509980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Wildlife Challenge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7551539" y="6828711"/>
            <a:ext cx="612243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Small, unidentified birds account for majority of strikes</a:t>
            </a:r>
            <a:endParaRPr lang="en-US" sz="1150" dirty="0"/>
          </a:p>
        </p:txBody>
      </p:sp>
      <p:sp>
        <p:nvSpPr>
          <p:cNvPr id="11" name="Text 8"/>
          <p:cNvSpPr/>
          <p:nvPr/>
        </p:nvSpPr>
        <p:spPr>
          <a:xfrm>
            <a:off x="7551539" y="7152799"/>
            <a:ext cx="612243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Starlings and pigeons are most frequently identified species</a:t>
            </a:r>
            <a:endParaRPr lang="en-US" sz="11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0212"/>
            <a:ext cx="767512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Operational Impact: Flight Disruptions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783437"/>
            <a:ext cx="6118860" cy="34265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892659" y="1760815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Key Takeaway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8892659" y="2225754"/>
            <a:ext cx="4951452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Majority of strikes cause minimal disruption to flight operations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8892659" y="2969538"/>
            <a:ext cx="4951452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However, serious incidents require immediate response protocols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793790" y="5618083"/>
            <a:ext cx="18145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01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793790" y="5903595"/>
            <a:ext cx="4226600" cy="22860"/>
          </a:xfrm>
          <a:prstGeom prst="rect">
            <a:avLst/>
          </a:prstGeom>
          <a:solidFill>
            <a:srgbClr val="5A6ED8"/>
          </a:solidFill>
          <a:ln/>
        </p:spPr>
      </p:sp>
      <p:sp>
        <p:nvSpPr>
          <p:cNvPr id="9" name="Text 6"/>
          <p:cNvSpPr/>
          <p:nvPr/>
        </p:nvSpPr>
        <p:spPr>
          <a:xfrm>
            <a:off x="793790" y="6040041"/>
            <a:ext cx="2403515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California: 8,527 strikes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5201841" y="5618083"/>
            <a:ext cx="18145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02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5201841" y="5903595"/>
            <a:ext cx="4226600" cy="22860"/>
          </a:xfrm>
          <a:prstGeom prst="rect">
            <a:avLst/>
          </a:prstGeom>
          <a:solidFill>
            <a:srgbClr val="5A6ED8"/>
          </a:solidFill>
          <a:ln/>
        </p:spPr>
      </p:sp>
      <p:sp>
        <p:nvSpPr>
          <p:cNvPr id="12" name="Text 9"/>
          <p:cNvSpPr/>
          <p:nvPr/>
        </p:nvSpPr>
        <p:spPr>
          <a:xfrm>
            <a:off x="5201841" y="6040041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Texas: 6,051 strikes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9609892" y="5618083"/>
            <a:ext cx="18145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03</a:t>
            </a:r>
            <a:endParaRPr lang="en-US" sz="1400" dirty="0"/>
          </a:p>
        </p:txBody>
      </p:sp>
      <p:sp>
        <p:nvSpPr>
          <p:cNvPr id="14" name="Shape 11"/>
          <p:cNvSpPr/>
          <p:nvPr/>
        </p:nvSpPr>
        <p:spPr>
          <a:xfrm>
            <a:off x="9609892" y="5903595"/>
            <a:ext cx="4226719" cy="22860"/>
          </a:xfrm>
          <a:prstGeom prst="rect">
            <a:avLst/>
          </a:prstGeom>
          <a:solidFill>
            <a:srgbClr val="5A6ED8"/>
          </a:solidFill>
          <a:ln/>
        </p:spPr>
      </p:sp>
      <p:sp>
        <p:nvSpPr>
          <p:cNvPr id="15" name="Text 12"/>
          <p:cNvSpPr/>
          <p:nvPr/>
        </p:nvSpPr>
        <p:spPr>
          <a:xfrm>
            <a:off x="9609892" y="6040041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Florida: 4,087 strikes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93790" y="6641068"/>
            <a:ext cx="18145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04</a:t>
            </a:r>
            <a:endParaRPr lang="en-US" sz="1400" dirty="0"/>
          </a:p>
        </p:txBody>
      </p:sp>
      <p:sp>
        <p:nvSpPr>
          <p:cNvPr id="17" name="Shape 14"/>
          <p:cNvSpPr/>
          <p:nvPr/>
        </p:nvSpPr>
        <p:spPr>
          <a:xfrm>
            <a:off x="793790" y="6926580"/>
            <a:ext cx="6430685" cy="22860"/>
          </a:xfrm>
          <a:prstGeom prst="rect">
            <a:avLst/>
          </a:prstGeom>
          <a:solidFill>
            <a:srgbClr val="5A6ED8"/>
          </a:solidFill>
          <a:ln/>
        </p:spPr>
      </p:sp>
      <p:sp>
        <p:nvSpPr>
          <p:cNvPr id="18" name="Text 15"/>
          <p:cNvSpPr/>
          <p:nvPr/>
        </p:nvSpPr>
        <p:spPr>
          <a:xfrm>
            <a:off x="793790" y="7063026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Pennsylvania: 3,528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7405926" y="6641068"/>
            <a:ext cx="18145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05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7405926" y="6926580"/>
            <a:ext cx="6430685" cy="22860"/>
          </a:xfrm>
          <a:prstGeom prst="rect">
            <a:avLst/>
          </a:prstGeom>
          <a:solidFill>
            <a:srgbClr val="5A6ED8"/>
          </a:solidFill>
          <a:ln/>
        </p:spPr>
      </p:sp>
      <p:sp>
        <p:nvSpPr>
          <p:cNvPr id="21" name="Text 18"/>
          <p:cNvSpPr/>
          <p:nvPr/>
        </p:nvSpPr>
        <p:spPr>
          <a:xfrm>
            <a:off x="7405926" y="7063026"/>
            <a:ext cx="6430685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High-traffic regions experience elevated strike frequency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071" y="595551"/>
            <a:ext cx="6498074" cy="4399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7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Financial Impact: The Cost of Bird Strikes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758071" y="1316950"/>
            <a:ext cx="13114258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Annual repair and operational expenses reveal significant economic burden</a:t>
            </a:r>
            <a:endParaRPr lang="en-US" sz="11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071" y="1700451"/>
            <a:ext cx="11624072" cy="45364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8071" y="6465570"/>
            <a:ext cx="3146584" cy="464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50"/>
              </a:lnSpc>
              <a:buNone/>
            </a:pPr>
            <a:r>
              <a:rPr lang="en-US" sz="3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$54M</a:t>
            </a:r>
            <a:endParaRPr lang="en-US" sz="3650" dirty="0"/>
          </a:p>
        </p:txBody>
      </p:sp>
      <p:sp>
        <p:nvSpPr>
          <p:cNvPr id="6" name="Text 3"/>
          <p:cNvSpPr/>
          <p:nvPr/>
        </p:nvSpPr>
        <p:spPr>
          <a:xfrm>
            <a:off x="1451372" y="7106007"/>
            <a:ext cx="1759863" cy="219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Business Aviation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758071" y="7410331"/>
            <a:ext cx="3146584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Highest repair costs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4080629" y="6465570"/>
            <a:ext cx="3146584" cy="464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50"/>
              </a:lnSpc>
              <a:buNone/>
            </a:pPr>
            <a:r>
              <a:rPr lang="en-US" sz="3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$12M</a:t>
            </a:r>
            <a:endParaRPr lang="en-US" sz="3650" dirty="0"/>
          </a:p>
        </p:txBody>
      </p:sp>
      <p:sp>
        <p:nvSpPr>
          <p:cNvPr id="9" name="Text 6"/>
          <p:cNvSpPr/>
          <p:nvPr/>
        </p:nvSpPr>
        <p:spPr>
          <a:xfrm>
            <a:off x="4773930" y="7106007"/>
            <a:ext cx="1759863" cy="219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United Airlines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4080629" y="7410331"/>
            <a:ext cx="3146584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Major carrier expenses</a:t>
            </a:r>
            <a:endParaRPr lang="en-US" sz="1100" dirty="0"/>
          </a:p>
        </p:txBody>
      </p:sp>
      <p:sp>
        <p:nvSpPr>
          <p:cNvPr id="11" name="Text 8"/>
          <p:cNvSpPr/>
          <p:nvPr/>
        </p:nvSpPr>
        <p:spPr>
          <a:xfrm>
            <a:off x="7403187" y="6465570"/>
            <a:ext cx="3146584" cy="464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50"/>
              </a:lnSpc>
              <a:buNone/>
            </a:pPr>
            <a:r>
              <a:rPr lang="en-US" sz="3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$8M</a:t>
            </a:r>
            <a:endParaRPr lang="en-US" sz="3650" dirty="0"/>
          </a:p>
        </p:txBody>
      </p:sp>
      <p:sp>
        <p:nvSpPr>
          <p:cNvPr id="12" name="Text 9"/>
          <p:cNvSpPr/>
          <p:nvPr/>
        </p:nvSpPr>
        <p:spPr>
          <a:xfrm>
            <a:off x="8096488" y="7106007"/>
            <a:ext cx="1759863" cy="219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Delta Airlines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7403187" y="7410331"/>
            <a:ext cx="3146584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Strike-related costs</a:t>
            </a:r>
            <a:endParaRPr lang="en-US" sz="1100" dirty="0"/>
          </a:p>
        </p:txBody>
      </p:sp>
      <p:sp>
        <p:nvSpPr>
          <p:cNvPr id="14" name="Text 11"/>
          <p:cNvSpPr/>
          <p:nvPr/>
        </p:nvSpPr>
        <p:spPr>
          <a:xfrm>
            <a:off x="10725745" y="6465570"/>
            <a:ext cx="3146584" cy="464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50"/>
              </a:lnSpc>
              <a:buNone/>
            </a:pPr>
            <a:r>
              <a:rPr lang="en-US" sz="3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$23M</a:t>
            </a:r>
            <a:endParaRPr lang="en-US" sz="3650" dirty="0"/>
          </a:p>
        </p:txBody>
      </p:sp>
      <p:sp>
        <p:nvSpPr>
          <p:cNvPr id="15" name="Text 12"/>
          <p:cNvSpPr/>
          <p:nvPr/>
        </p:nvSpPr>
        <p:spPr>
          <a:xfrm>
            <a:off x="11419046" y="7106007"/>
            <a:ext cx="1759863" cy="219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Peak Year: 2001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10725745" y="7410331"/>
            <a:ext cx="3146584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Highest annual cost</a:t>
            </a:r>
            <a:endParaRPr lang="en-US" sz="11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1990"/>
            <a:ext cx="9511427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Risk Analysis: Altitude and Flight Phase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93790" y="1893927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Strikes by Altitude</a:t>
            </a:r>
            <a:endParaRPr lang="en-US" sz="21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0238" y="2472928"/>
            <a:ext cx="5945505" cy="332946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85710" y="1893927"/>
            <a:ext cx="3056692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Mitigation Success Rates</a:t>
            </a:r>
            <a:endParaRPr lang="en-US" sz="21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2158" y="2472928"/>
            <a:ext cx="3329464" cy="3329464"/>
          </a:xfrm>
          <a:prstGeom prst="rect">
            <a:avLst/>
          </a:prstGeom>
        </p:spPr>
      </p:pic>
      <p:sp>
        <p:nvSpPr>
          <p:cNvPr id="7" name="Shape 3"/>
          <p:cNvSpPr/>
          <p:nvPr/>
        </p:nvSpPr>
        <p:spPr>
          <a:xfrm>
            <a:off x="11102102" y="3294102"/>
            <a:ext cx="215384" cy="215384"/>
          </a:xfrm>
          <a:prstGeom prst="roundRect">
            <a:avLst>
              <a:gd name="adj" fmla="val 8491"/>
            </a:avLst>
          </a:prstGeom>
          <a:solidFill>
            <a:srgbClr val="141F57"/>
          </a:solidFill>
          <a:ln/>
        </p:spPr>
      </p:sp>
      <p:sp>
        <p:nvSpPr>
          <p:cNvPr id="8" name="Text 4"/>
          <p:cNvSpPr/>
          <p:nvPr/>
        </p:nvSpPr>
        <p:spPr>
          <a:xfrm>
            <a:off x="11378446" y="3294102"/>
            <a:ext cx="924639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Approach</a:t>
            </a:r>
            <a:endParaRPr lang="en-US" sz="1650" dirty="0"/>
          </a:p>
        </p:txBody>
      </p:sp>
      <p:sp>
        <p:nvSpPr>
          <p:cNvPr id="9" name="Shape 5"/>
          <p:cNvSpPr/>
          <p:nvPr/>
        </p:nvSpPr>
        <p:spPr>
          <a:xfrm>
            <a:off x="11102102" y="3662005"/>
            <a:ext cx="215384" cy="215384"/>
          </a:xfrm>
          <a:prstGeom prst="roundRect">
            <a:avLst>
              <a:gd name="adj" fmla="val 8491"/>
            </a:avLst>
          </a:prstGeom>
          <a:solidFill>
            <a:srgbClr val="233594"/>
          </a:solidFill>
          <a:ln/>
        </p:spPr>
      </p:sp>
      <p:sp>
        <p:nvSpPr>
          <p:cNvPr id="10" name="Text 6"/>
          <p:cNvSpPr/>
          <p:nvPr/>
        </p:nvSpPr>
        <p:spPr>
          <a:xfrm>
            <a:off x="11378446" y="3662005"/>
            <a:ext cx="1179671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Landing Roll</a:t>
            </a:r>
            <a:endParaRPr lang="en-US" sz="1650" dirty="0"/>
          </a:p>
        </p:txBody>
      </p:sp>
      <p:sp>
        <p:nvSpPr>
          <p:cNvPr id="11" name="Shape 7"/>
          <p:cNvSpPr/>
          <p:nvPr/>
        </p:nvSpPr>
        <p:spPr>
          <a:xfrm>
            <a:off x="11102102" y="4029908"/>
            <a:ext cx="215384" cy="215384"/>
          </a:xfrm>
          <a:prstGeom prst="roundRect">
            <a:avLst>
              <a:gd name="adj" fmla="val 8491"/>
            </a:avLst>
          </a:prstGeom>
          <a:solidFill>
            <a:srgbClr val="334CCF"/>
          </a:solidFill>
          <a:ln/>
        </p:spPr>
      </p:sp>
      <p:sp>
        <p:nvSpPr>
          <p:cNvPr id="12" name="Text 8"/>
          <p:cNvSpPr/>
          <p:nvPr/>
        </p:nvSpPr>
        <p:spPr>
          <a:xfrm>
            <a:off x="11378446" y="4029908"/>
            <a:ext cx="1211104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Take-off Run</a:t>
            </a:r>
            <a:endParaRPr lang="en-US" sz="1650" dirty="0"/>
          </a:p>
        </p:txBody>
      </p:sp>
      <p:sp>
        <p:nvSpPr>
          <p:cNvPr id="13" name="Shape 9"/>
          <p:cNvSpPr/>
          <p:nvPr/>
        </p:nvSpPr>
        <p:spPr>
          <a:xfrm>
            <a:off x="11102102" y="4397812"/>
            <a:ext cx="215384" cy="215384"/>
          </a:xfrm>
          <a:prstGeom prst="roundRect">
            <a:avLst>
              <a:gd name="adj" fmla="val 8491"/>
            </a:avLst>
          </a:prstGeom>
          <a:solidFill>
            <a:srgbClr val="7082DD"/>
          </a:solidFill>
          <a:ln/>
        </p:spPr>
      </p:sp>
      <p:sp>
        <p:nvSpPr>
          <p:cNvPr id="14" name="Text 10"/>
          <p:cNvSpPr/>
          <p:nvPr/>
        </p:nvSpPr>
        <p:spPr>
          <a:xfrm>
            <a:off x="11378446" y="4397812"/>
            <a:ext cx="554831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Climb</a:t>
            </a:r>
            <a:endParaRPr lang="en-US" sz="1650" dirty="0"/>
          </a:p>
        </p:txBody>
      </p:sp>
      <p:sp>
        <p:nvSpPr>
          <p:cNvPr id="15" name="Shape 11"/>
          <p:cNvSpPr/>
          <p:nvPr/>
        </p:nvSpPr>
        <p:spPr>
          <a:xfrm>
            <a:off x="11102102" y="4765715"/>
            <a:ext cx="215384" cy="215384"/>
          </a:xfrm>
          <a:prstGeom prst="roundRect">
            <a:avLst>
              <a:gd name="adj" fmla="val 8491"/>
            </a:avLst>
          </a:prstGeom>
          <a:solidFill>
            <a:srgbClr val="ADB7EC"/>
          </a:solidFill>
          <a:ln/>
        </p:spPr>
      </p:sp>
      <p:sp>
        <p:nvSpPr>
          <p:cNvPr id="16" name="Text 12"/>
          <p:cNvSpPr/>
          <p:nvPr/>
        </p:nvSpPr>
        <p:spPr>
          <a:xfrm>
            <a:off x="11378446" y="4765715"/>
            <a:ext cx="783193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Descent</a:t>
            </a:r>
            <a:endParaRPr lang="en-US" sz="1650" dirty="0"/>
          </a:p>
        </p:txBody>
      </p:sp>
      <p:sp>
        <p:nvSpPr>
          <p:cNvPr id="17" name="Shape 13"/>
          <p:cNvSpPr/>
          <p:nvPr/>
        </p:nvSpPr>
        <p:spPr>
          <a:xfrm>
            <a:off x="793790" y="6287214"/>
            <a:ext cx="13042821" cy="1260277"/>
          </a:xfrm>
          <a:prstGeom prst="roundRect">
            <a:avLst>
              <a:gd name="adj" fmla="val 7181"/>
            </a:avLst>
          </a:prstGeom>
          <a:solidFill>
            <a:srgbClr val="0F163E"/>
          </a:solidFill>
          <a:ln/>
        </p:spPr>
      </p:sp>
      <p:pic>
        <p:nvPicPr>
          <p:cNvPr id="1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174" y="6611779"/>
            <a:ext cx="269319" cy="215384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1493877" y="6556415"/>
            <a:ext cx="12127349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Critical Finding: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Greatest risk exists below 1,000 feet during approach and landing phases. Prevention measures show highest effectiveness during these critical moments.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87598"/>
            <a:ext cx="845486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Reporting Trends and Weather Conditions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1775936" y="2896910"/>
            <a:ext cx="2231946" cy="453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35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47%</a:t>
            </a:r>
            <a:endParaRPr lang="en-US" sz="35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31025" y="1762839"/>
            <a:ext cx="2721888" cy="272188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57839" y="4711541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Clear Skies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103852"/>
            <a:ext cx="419635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cloud cover during strikes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6199108" y="2896910"/>
            <a:ext cx="2231946" cy="453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35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33%</a:t>
            </a:r>
            <a:endParaRPr lang="en-US" sz="35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4197" y="1762839"/>
            <a:ext cx="2721888" cy="272188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181011" y="4711541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Partial Cloud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5216962" y="5103852"/>
            <a:ext cx="419635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Some cloud conditions</a:t>
            </a:r>
            <a:endParaRPr lang="en-US" sz="1400" dirty="0"/>
          </a:p>
        </p:txBody>
      </p:sp>
      <p:sp>
        <p:nvSpPr>
          <p:cNvPr id="11" name="Text 7"/>
          <p:cNvSpPr/>
          <p:nvPr/>
        </p:nvSpPr>
        <p:spPr>
          <a:xfrm>
            <a:off x="10622280" y="2896910"/>
            <a:ext cx="2231946" cy="453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35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20%</a:t>
            </a:r>
            <a:endParaRPr lang="en-US" sz="35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7368" y="1762839"/>
            <a:ext cx="2721888" cy="2721888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604183" y="4711541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Overcast</a:t>
            </a:r>
            <a:endParaRPr lang="en-US" sz="1750" dirty="0"/>
          </a:p>
        </p:txBody>
      </p:sp>
      <p:sp>
        <p:nvSpPr>
          <p:cNvPr id="14" name="Text 9"/>
          <p:cNvSpPr/>
          <p:nvPr/>
        </p:nvSpPr>
        <p:spPr>
          <a:xfrm>
            <a:off x="9640133" y="5103852"/>
            <a:ext cx="419635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Full cloud coverage</a:t>
            </a:r>
            <a:endParaRPr lang="en-US" sz="1400" dirty="0"/>
          </a:p>
        </p:txBody>
      </p:sp>
      <p:sp>
        <p:nvSpPr>
          <p:cNvPr id="15" name="Text 10"/>
          <p:cNvSpPr/>
          <p:nvPr/>
        </p:nvSpPr>
        <p:spPr>
          <a:xfrm>
            <a:off x="793790" y="5779651"/>
            <a:ext cx="239649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Reporting Improvement</a:t>
            </a:r>
            <a:endParaRPr lang="en-US" sz="1750" dirty="0"/>
          </a:p>
        </p:txBody>
      </p:sp>
      <p:sp>
        <p:nvSpPr>
          <p:cNvPr id="16" name="Text 11"/>
          <p:cNvSpPr/>
          <p:nvPr/>
        </p:nvSpPr>
        <p:spPr>
          <a:xfrm>
            <a:off x="793790" y="6244590"/>
            <a:ext cx="4951452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Strike documentation has steadily increased from 2000 to 2011</a:t>
            </a:r>
            <a:endParaRPr lang="en-US" sz="1400" dirty="0"/>
          </a:p>
        </p:txBody>
      </p:sp>
      <p:sp>
        <p:nvSpPr>
          <p:cNvPr id="17" name="Text 12"/>
          <p:cNvSpPr/>
          <p:nvPr/>
        </p:nvSpPr>
        <p:spPr>
          <a:xfrm>
            <a:off x="793790" y="6988373"/>
            <a:ext cx="495145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Enhanced compliance with safety protocols</a:t>
            </a:r>
            <a:endParaRPr lang="en-US" sz="1400" dirty="0"/>
          </a:p>
        </p:txBody>
      </p:sp>
      <p:sp>
        <p:nvSpPr>
          <p:cNvPr id="18" name="Text 13"/>
          <p:cNvSpPr/>
          <p:nvPr/>
        </p:nvSpPr>
        <p:spPr>
          <a:xfrm>
            <a:off x="6195536" y="5779651"/>
            <a:ext cx="239470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Weather Pattern Insight</a:t>
            </a:r>
            <a:endParaRPr lang="en-US" sz="1750" dirty="0"/>
          </a:p>
        </p:txBody>
      </p:sp>
      <p:sp>
        <p:nvSpPr>
          <p:cNvPr id="19" name="Text 14"/>
          <p:cNvSpPr/>
          <p:nvPr/>
        </p:nvSpPr>
        <p:spPr>
          <a:xfrm>
            <a:off x="6195536" y="6244590"/>
            <a:ext cx="7648575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Majority of bird strikes occur during clear weather conditions when both aircraft and bird activity are highest</a:t>
            </a:r>
            <a:endParaRPr lang="en-US" sz="1400" dirty="0"/>
          </a:p>
        </p:txBody>
      </p:sp>
      <p:sp>
        <p:nvSpPr>
          <p:cNvPr id="20" name="Text 15"/>
          <p:cNvSpPr/>
          <p:nvPr/>
        </p:nvSpPr>
        <p:spPr>
          <a:xfrm>
            <a:off x="6195536" y="6988373"/>
            <a:ext cx="7648575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Good visibility does not eliminate risk—active management remains essential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9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5216" y="609005"/>
            <a:ext cx="7168634" cy="449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Pilot Awareness: Warning Systems Evolution</a:t>
            </a:r>
            <a:endParaRPr lang="en-US" sz="2800" dirty="0"/>
          </a:p>
        </p:txBody>
      </p:sp>
      <p:sp>
        <p:nvSpPr>
          <p:cNvPr id="4" name="Shape 1"/>
          <p:cNvSpPr/>
          <p:nvPr/>
        </p:nvSpPr>
        <p:spPr>
          <a:xfrm>
            <a:off x="937141" y="1274683"/>
            <a:ext cx="15240" cy="2348865"/>
          </a:xfrm>
          <a:prstGeom prst="roundRect">
            <a:avLst>
              <a:gd name="adj" fmla="val 396773"/>
            </a:avLst>
          </a:prstGeom>
          <a:solidFill>
            <a:srgbClr val="313E80"/>
          </a:solidFill>
          <a:ln/>
        </p:spPr>
      </p:sp>
      <p:sp>
        <p:nvSpPr>
          <p:cNvPr id="5" name="Shape 2"/>
          <p:cNvSpPr/>
          <p:nvPr/>
        </p:nvSpPr>
        <p:spPr>
          <a:xfrm>
            <a:off x="1083826" y="1428988"/>
            <a:ext cx="431840" cy="15240"/>
          </a:xfrm>
          <a:prstGeom prst="roundRect">
            <a:avLst>
              <a:gd name="adj" fmla="val 396773"/>
            </a:avLst>
          </a:prstGeom>
          <a:solidFill>
            <a:srgbClr val="313E80"/>
          </a:solidFill>
          <a:ln/>
        </p:spPr>
      </p:sp>
      <p:sp>
        <p:nvSpPr>
          <p:cNvPr id="6" name="Shape 3"/>
          <p:cNvSpPr/>
          <p:nvPr/>
        </p:nvSpPr>
        <p:spPr>
          <a:xfrm>
            <a:off x="775216" y="1274683"/>
            <a:ext cx="323850" cy="323850"/>
          </a:xfrm>
          <a:prstGeom prst="roundRect">
            <a:avLst>
              <a:gd name="adj" fmla="val 1867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29211" y="1301651"/>
            <a:ext cx="215860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1656993" y="1324094"/>
            <a:ext cx="2012871" cy="225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Early Period (2000-2005)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1656993" y="1635443"/>
            <a:ext cx="6711791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Limited warning systems, lower pilot awareness</a:t>
            </a:r>
            <a:endParaRPr lang="en-US" sz="1100" dirty="0"/>
          </a:p>
        </p:txBody>
      </p:sp>
      <p:sp>
        <p:nvSpPr>
          <p:cNvPr id="10" name="Shape 7"/>
          <p:cNvSpPr/>
          <p:nvPr/>
        </p:nvSpPr>
        <p:spPr>
          <a:xfrm>
            <a:off x="1083826" y="2307908"/>
            <a:ext cx="431840" cy="15240"/>
          </a:xfrm>
          <a:prstGeom prst="roundRect">
            <a:avLst>
              <a:gd name="adj" fmla="val 396773"/>
            </a:avLst>
          </a:prstGeom>
          <a:solidFill>
            <a:srgbClr val="313E80"/>
          </a:solidFill>
          <a:ln/>
        </p:spPr>
      </p:sp>
      <p:sp>
        <p:nvSpPr>
          <p:cNvPr id="11" name="Shape 8"/>
          <p:cNvSpPr/>
          <p:nvPr/>
        </p:nvSpPr>
        <p:spPr>
          <a:xfrm>
            <a:off x="775216" y="2153603"/>
            <a:ext cx="323850" cy="323850"/>
          </a:xfrm>
          <a:prstGeom prst="roundRect">
            <a:avLst>
              <a:gd name="adj" fmla="val 1867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29211" y="2180570"/>
            <a:ext cx="215860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1656993" y="2203013"/>
            <a:ext cx="1856423" cy="225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Transition (2006-2009)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1656993" y="2514362"/>
            <a:ext cx="6711791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Gradual implementation of bird alert technologies</a:t>
            </a:r>
            <a:endParaRPr lang="en-US" sz="1100" dirty="0"/>
          </a:p>
        </p:txBody>
      </p:sp>
      <p:sp>
        <p:nvSpPr>
          <p:cNvPr id="15" name="Shape 12"/>
          <p:cNvSpPr/>
          <p:nvPr/>
        </p:nvSpPr>
        <p:spPr>
          <a:xfrm>
            <a:off x="1083826" y="3186827"/>
            <a:ext cx="431840" cy="15240"/>
          </a:xfrm>
          <a:prstGeom prst="roundRect">
            <a:avLst>
              <a:gd name="adj" fmla="val 396773"/>
            </a:avLst>
          </a:prstGeom>
          <a:solidFill>
            <a:srgbClr val="313E80"/>
          </a:solidFill>
          <a:ln/>
        </p:spPr>
      </p:sp>
      <p:sp>
        <p:nvSpPr>
          <p:cNvPr id="16" name="Shape 13"/>
          <p:cNvSpPr/>
          <p:nvPr/>
        </p:nvSpPr>
        <p:spPr>
          <a:xfrm>
            <a:off x="775216" y="3032522"/>
            <a:ext cx="323850" cy="323850"/>
          </a:xfrm>
          <a:prstGeom prst="roundRect">
            <a:avLst>
              <a:gd name="adj" fmla="val 1867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29211" y="3059490"/>
            <a:ext cx="215860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1656993" y="3081933"/>
            <a:ext cx="1973699" cy="225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Modern Era (2010-2011)</a:t>
            </a:r>
            <a:endParaRPr lang="en-US" sz="1400" dirty="0"/>
          </a:p>
        </p:txBody>
      </p:sp>
      <p:sp>
        <p:nvSpPr>
          <p:cNvPr id="19" name="Text 16"/>
          <p:cNvSpPr/>
          <p:nvPr/>
        </p:nvSpPr>
        <p:spPr>
          <a:xfrm>
            <a:off x="1656993" y="3393281"/>
            <a:ext cx="6711791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Significant increase in pre-flight bird warnings issued</a:t>
            </a:r>
            <a:endParaRPr lang="en-US" sz="1100" dirty="0"/>
          </a:p>
        </p:txBody>
      </p:sp>
      <p:sp>
        <p:nvSpPr>
          <p:cNvPr id="20" name="Shape 17"/>
          <p:cNvSpPr/>
          <p:nvPr/>
        </p:nvSpPr>
        <p:spPr>
          <a:xfrm>
            <a:off x="775216" y="3785473"/>
            <a:ext cx="3724751" cy="1478280"/>
          </a:xfrm>
          <a:prstGeom prst="roundRect">
            <a:avLst>
              <a:gd name="adj" fmla="val 409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21" name="Shape 18"/>
          <p:cNvSpPr/>
          <p:nvPr/>
        </p:nvSpPr>
        <p:spPr>
          <a:xfrm>
            <a:off x="926783" y="3937040"/>
            <a:ext cx="431840" cy="431840"/>
          </a:xfrm>
          <a:prstGeom prst="roundRect">
            <a:avLst>
              <a:gd name="adj" fmla="val 21172392"/>
            </a:avLst>
          </a:prstGeom>
          <a:solidFill>
            <a:srgbClr val="5A6ED8"/>
          </a:solidFill>
          <a:ln/>
        </p:spPr>
      </p:sp>
      <p:pic>
        <p:nvPicPr>
          <p:cNvPr id="22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5488" y="4055745"/>
            <a:ext cx="194310" cy="194310"/>
          </a:xfrm>
          <a:prstGeom prst="rect">
            <a:avLst/>
          </a:prstGeom>
        </p:spPr>
      </p:pic>
      <p:sp>
        <p:nvSpPr>
          <p:cNvPr id="23" name="Text 19"/>
          <p:cNvSpPr/>
          <p:nvPr/>
        </p:nvSpPr>
        <p:spPr>
          <a:xfrm>
            <a:off x="926783" y="4512826"/>
            <a:ext cx="1799630" cy="225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Approach Phase</a:t>
            </a:r>
            <a:endParaRPr lang="en-US" sz="1400" dirty="0"/>
          </a:p>
        </p:txBody>
      </p:sp>
      <p:sp>
        <p:nvSpPr>
          <p:cNvPr id="24" name="Text 20"/>
          <p:cNvSpPr/>
          <p:nvPr/>
        </p:nvSpPr>
        <p:spPr>
          <a:xfrm>
            <a:off x="926783" y="4824174"/>
            <a:ext cx="3421618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Warnings: 4,003 | No Warnings: 6,305</a:t>
            </a:r>
            <a:endParaRPr lang="en-US" sz="1400" dirty="0"/>
          </a:p>
        </p:txBody>
      </p:sp>
      <p:sp>
        <p:nvSpPr>
          <p:cNvPr id="25" name="Shape 21"/>
          <p:cNvSpPr/>
          <p:nvPr/>
        </p:nvSpPr>
        <p:spPr>
          <a:xfrm>
            <a:off x="4643914" y="3785473"/>
            <a:ext cx="3724870" cy="1478280"/>
          </a:xfrm>
          <a:prstGeom prst="roundRect">
            <a:avLst>
              <a:gd name="adj" fmla="val 409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26" name="Shape 22"/>
          <p:cNvSpPr/>
          <p:nvPr/>
        </p:nvSpPr>
        <p:spPr>
          <a:xfrm>
            <a:off x="4795480" y="3937040"/>
            <a:ext cx="431840" cy="431840"/>
          </a:xfrm>
          <a:prstGeom prst="roundRect">
            <a:avLst>
              <a:gd name="adj" fmla="val 21172392"/>
            </a:avLst>
          </a:prstGeom>
          <a:solidFill>
            <a:srgbClr val="5A6ED8"/>
          </a:solidFill>
          <a:ln/>
        </p:spPr>
      </p:sp>
      <p:pic>
        <p:nvPicPr>
          <p:cNvPr id="2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14186" y="4055745"/>
            <a:ext cx="194310" cy="194310"/>
          </a:xfrm>
          <a:prstGeom prst="rect">
            <a:avLst/>
          </a:prstGeom>
        </p:spPr>
      </p:pic>
      <p:sp>
        <p:nvSpPr>
          <p:cNvPr id="28" name="Text 23"/>
          <p:cNvSpPr/>
          <p:nvPr/>
        </p:nvSpPr>
        <p:spPr>
          <a:xfrm>
            <a:off x="4795480" y="4512826"/>
            <a:ext cx="1799630" cy="225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Landing Roll</a:t>
            </a:r>
            <a:endParaRPr lang="en-US" sz="1400" dirty="0"/>
          </a:p>
        </p:txBody>
      </p:sp>
      <p:sp>
        <p:nvSpPr>
          <p:cNvPr id="29" name="Text 24"/>
          <p:cNvSpPr/>
          <p:nvPr/>
        </p:nvSpPr>
        <p:spPr>
          <a:xfrm>
            <a:off x="4795480" y="4824174"/>
            <a:ext cx="3421737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Warnings: 2,844 | No Warnings: 2,092</a:t>
            </a:r>
            <a:endParaRPr lang="en-US" sz="1400" dirty="0"/>
          </a:p>
        </p:txBody>
      </p:sp>
      <p:sp>
        <p:nvSpPr>
          <p:cNvPr id="30" name="Shape 25"/>
          <p:cNvSpPr/>
          <p:nvPr/>
        </p:nvSpPr>
        <p:spPr>
          <a:xfrm>
            <a:off x="775216" y="5407700"/>
            <a:ext cx="3724751" cy="1478280"/>
          </a:xfrm>
          <a:prstGeom prst="roundRect">
            <a:avLst>
              <a:gd name="adj" fmla="val 409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31" name="Shape 26"/>
          <p:cNvSpPr/>
          <p:nvPr/>
        </p:nvSpPr>
        <p:spPr>
          <a:xfrm>
            <a:off x="926783" y="5559266"/>
            <a:ext cx="431840" cy="431840"/>
          </a:xfrm>
          <a:prstGeom prst="roundRect">
            <a:avLst>
              <a:gd name="adj" fmla="val 21172392"/>
            </a:avLst>
          </a:prstGeom>
          <a:solidFill>
            <a:srgbClr val="5A6ED8"/>
          </a:solidFill>
          <a:ln/>
        </p:spPr>
      </p:sp>
      <p:pic>
        <p:nvPicPr>
          <p:cNvPr id="32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45488" y="5677972"/>
            <a:ext cx="194310" cy="194310"/>
          </a:xfrm>
          <a:prstGeom prst="rect">
            <a:avLst/>
          </a:prstGeom>
        </p:spPr>
      </p:pic>
      <p:sp>
        <p:nvSpPr>
          <p:cNvPr id="33" name="Text 27"/>
          <p:cNvSpPr/>
          <p:nvPr/>
        </p:nvSpPr>
        <p:spPr>
          <a:xfrm>
            <a:off x="926783" y="6135053"/>
            <a:ext cx="1799630" cy="225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Take-off Run</a:t>
            </a:r>
            <a:endParaRPr lang="en-US" sz="1400" dirty="0"/>
          </a:p>
        </p:txBody>
      </p:sp>
      <p:sp>
        <p:nvSpPr>
          <p:cNvPr id="34" name="Text 28"/>
          <p:cNvSpPr/>
          <p:nvPr/>
        </p:nvSpPr>
        <p:spPr>
          <a:xfrm>
            <a:off x="926783" y="6446401"/>
            <a:ext cx="3421618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Warnings: 2,615 | No Warnings: 2,168</a:t>
            </a:r>
            <a:endParaRPr lang="en-US" sz="1400" dirty="0"/>
          </a:p>
        </p:txBody>
      </p:sp>
      <p:sp>
        <p:nvSpPr>
          <p:cNvPr id="35" name="Shape 29"/>
          <p:cNvSpPr/>
          <p:nvPr/>
        </p:nvSpPr>
        <p:spPr>
          <a:xfrm>
            <a:off x="4643914" y="5407700"/>
            <a:ext cx="3724870" cy="1478280"/>
          </a:xfrm>
          <a:prstGeom prst="roundRect">
            <a:avLst>
              <a:gd name="adj" fmla="val 409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36" name="Shape 30"/>
          <p:cNvSpPr/>
          <p:nvPr/>
        </p:nvSpPr>
        <p:spPr>
          <a:xfrm>
            <a:off x="4795480" y="5559266"/>
            <a:ext cx="431840" cy="431840"/>
          </a:xfrm>
          <a:prstGeom prst="roundRect">
            <a:avLst>
              <a:gd name="adj" fmla="val 21172392"/>
            </a:avLst>
          </a:prstGeom>
          <a:solidFill>
            <a:srgbClr val="5A6ED8"/>
          </a:solidFill>
          <a:ln/>
        </p:spPr>
      </p:sp>
      <p:pic>
        <p:nvPicPr>
          <p:cNvPr id="37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914186" y="5677972"/>
            <a:ext cx="194310" cy="194310"/>
          </a:xfrm>
          <a:prstGeom prst="rect">
            <a:avLst/>
          </a:prstGeom>
        </p:spPr>
      </p:pic>
      <p:sp>
        <p:nvSpPr>
          <p:cNvPr id="38" name="Text 31"/>
          <p:cNvSpPr/>
          <p:nvPr/>
        </p:nvSpPr>
        <p:spPr>
          <a:xfrm>
            <a:off x="4795480" y="6135053"/>
            <a:ext cx="1799630" cy="225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Climb Phase</a:t>
            </a:r>
            <a:endParaRPr lang="en-US" sz="1400" dirty="0"/>
          </a:p>
        </p:txBody>
      </p:sp>
      <p:sp>
        <p:nvSpPr>
          <p:cNvPr id="39" name="Text 32"/>
          <p:cNvSpPr/>
          <p:nvPr/>
        </p:nvSpPr>
        <p:spPr>
          <a:xfrm>
            <a:off x="4795480" y="6446401"/>
            <a:ext cx="3421737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Warnings: 1,436 | No Warnings: 2,905</a:t>
            </a:r>
            <a:endParaRPr lang="en-US" sz="1400" dirty="0"/>
          </a:p>
        </p:txBody>
      </p:sp>
      <p:sp>
        <p:nvSpPr>
          <p:cNvPr id="40" name="Text 33"/>
          <p:cNvSpPr/>
          <p:nvPr/>
        </p:nvSpPr>
        <p:spPr>
          <a:xfrm>
            <a:off x="775216" y="7047905"/>
            <a:ext cx="7593568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Warning systems demonstrate greatest effectiveness during take-off and landing phases, improving pilot response times and safety outcomes.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2025-10-20T17:58:46Z</dcterms:created>
  <dcterms:modified xsi:type="dcterms:W3CDTF">2025-10-20T17:58:46Z</dcterms:modified>
</cp:coreProperties>
</file>